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5" r:id="rId10"/>
    <p:sldId id="266" r:id="rId11"/>
    <p:sldId id="268" r:id="rId12"/>
    <p:sldId id="269" r:id="rId13"/>
    <p:sldId id="270" r:id="rId14"/>
    <p:sldId id="271" r:id="rId15"/>
    <p:sldId id="272" r:id="rId16"/>
    <p:sldId id="274" r:id="rId17"/>
    <p:sldId id="273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044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-390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DAC6F-9471-4B29-8DFB-AAFE2D126C82}" type="datetimeFigureOut">
              <a:rPr lang="ru-RU" smtClean="0"/>
              <a:pPr/>
              <a:t>15.04.2021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A4EF4-6628-4470-B9AA-EA58EFDD63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03847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DAC6F-9471-4B29-8DFB-AAFE2D126C82}" type="datetimeFigureOut">
              <a:rPr lang="ru-RU" smtClean="0"/>
              <a:pPr/>
              <a:t>15.04.2021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A4EF4-6628-4470-B9AA-EA58EFDD63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780549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DAC6F-9471-4B29-8DFB-AAFE2D126C82}" type="datetimeFigureOut">
              <a:rPr lang="ru-RU" smtClean="0"/>
              <a:pPr/>
              <a:t>15.04.2021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A4EF4-6628-4470-B9AA-EA58EFDD63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575504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DAC6F-9471-4B29-8DFB-AAFE2D126C82}" type="datetimeFigureOut">
              <a:rPr lang="ru-RU" smtClean="0"/>
              <a:pPr/>
              <a:t>15.04.2021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A4EF4-6628-4470-B9AA-EA58EFDD63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006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DAC6F-9471-4B29-8DFB-AAFE2D126C82}" type="datetimeFigureOut">
              <a:rPr lang="ru-RU" smtClean="0"/>
              <a:pPr/>
              <a:t>15.04.2021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A4EF4-6628-4470-B9AA-EA58EFDD63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686318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DAC6F-9471-4B29-8DFB-AAFE2D126C82}" type="datetimeFigureOut">
              <a:rPr lang="ru-RU" smtClean="0"/>
              <a:pPr/>
              <a:t>15.04.2021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A4EF4-6628-4470-B9AA-EA58EFDD63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840088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DAC6F-9471-4B29-8DFB-AAFE2D126C82}" type="datetimeFigureOut">
              <a:rPr lang="ru-RU" smtClean="0"/>
              <a:pPr/>
              <a:t>15.04.2021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A4EF4-6628-4470-B9AA-EA58EFDD63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285999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DAC6F-9471-4B29-8DFB-AAFE2D126C82}" type="datetimeFigureOut">
              <a:rPr lang="ru-RU" smtClean="0"/>
              <a:pPr/>
              <a:t>15.04.2021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A4EF4-6628-4470-B9AA-EA58EFDD63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749007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DAC6F-9471-4B29-8DFB-AAFE2D126C82}" type="datetimeFigureOut">
              <a:rPr lang="ru-RU" smtClean="0"/>
              <a:pPr/>
              <a:t>15.04.2021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A4EF4-6628-4470-B9AA-EA58EFDD63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335547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DAC6F-9471-4B29-8DFB-AAFE2D126C82}" type="datetimeFigureOut">
              <a:rPr lang="ru-RU" smtClean="0"/>
              <a:pPr/>
              <a:t>15.04.2021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A4EF4-6628-4470-B9AA-EA58EFDD63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238048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DAC6F-9471-4B29-8DFB-AAFE2D126C82}" type="datetimeFigureOut">
              <a:rPr lang="ru-RU" smtClean="0"/>
              <a:pPr/>
              <a:t>15.04.2021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A4EF4-6628-4470-B9AA-EA58EFDD63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55191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0"/>
                <a:lumOff val="100000"/>
              </a:schemeClr>
            </a:gs>
            <a:gs pos="35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ADAC6F-9471-4B29-8DFB-AAFE2D126C82}" type="datetimeFigureOut">
              <a:rPr lang="ru-RU" smtClean="0"/>
              <a:pPr/>
              <a:t>15.04.2021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DA4EF4-6628-4470-B9AA-EA58EFDD63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18411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                                </a:t>
            </a:r>
            <a:r>
              <a:rPr lang="ru-RU" b="1" dirty="0" smtClean="0"/>
              <a:t>ПРОЕКТ</a:t>
            </a:r>
            <a:endParaRPr lang="ru-RU" b="1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xmlns="" val="1907591373"/>
              </p:ext>
            </p:extLst>
          </p:nvPr>
        </p:nvGraphicFramePr>
        <p:xfrm>
          <a:off x="838200" y="1825625"/>
          <a:ext cx="5181600" cy="37854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36320">
                  <a:extLst>
                    <a:ext uri="{9D8B030D-6E8A-4147-A177-3AD203B41FA5}">
                      <a16:colId xmlns:a16="http://schemas.microsoft.com/office/drawing/2014/main" xmlns="" val="1453049145"/>
                    </a:ext>
                  </a:extLst>
                </a:gridCol>
                <a:gridCol w="1036320">
                  <a:extLst>
                    <a:ext uri="{9D8B030D-6E8A-4147-A177-3AD203B41FA5}">
                      <a16:colId xmlns:a16="http://schemas.microsoft.com/office/drawing/2014/main" xmlns="" val="2949565433"/>
                    </a:ext>
                  </a:extLst>
                </a:gridCol>
                <a:gridCol w="1036320">
                  <a:extLst>
                    <a:ext uri="{9D8B030D-6E8A-4147-A177-3AD203B41FA5}">
                      <a16:colId xmlns:a16="http://schemas.microsoft.com/office/drawing/2014/main" xmlns="" val="2047224047"/>
                    </a:ext>
                  </a:extLst>
                </a:gridCol>
                <a:gridCol w="1036320">
                  <a:extLst>
                    <a:ext uri="{9D8B030D-6E8A-4147-A177-3AD203B41FA5}">
                      <a16:colId xmlns:a16="http://schemas.microsoft.com/office/drawing/2014/main" xmlns="" val="4059930997"/>
                    </a:ext>
                  </a:extLst>
                </a:gridCol>
                <a:gridCol w="1036320">
                  <a:extLst>
                    <a:ext uri="{9D8B030D-6E8A-4147-A177-3AD203B41FA5}">
                      <a16:colId xmlns:a16="http://schemas.microsoft.com/office/drawing/2014/main" xmlns="" val="392467442"/>
                    </a:ext>
                  </a:extLst>
                </a:gridCol>
              </a:tblGrid>
              <a:tr h="189273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190031"/>
                  </a:ext>
                </a:extLst>
              </a:tr>
              <a:tr h="1892733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39842171"/>
                  </a:ext>
                </a:extLst>
              </a:tr>
            </a:tbl>
          </a:graphicData>
        </a:graphic>
      </p:graphicFrame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400800" y="1825625"/>
            <a:ext cx="49530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    «</a:t>
            </a:r>
            <a:r>
              <a:rPr lang="ru-RU" b="1" dirty="0" smtClean="0"/>
              <a:t>Сохрани</a:t>
            </a:r>
            <a:r>
              <a:rPr lang="ru-RU" dirty="0" smtClean="0"/>
              <a:t> </a:t>
            </a:r>
            <a:r>
              <a:rPr lang="ru-RU" b="1" dirty="0" smtClean="0"/>
              <a:t>свое</a:t>
            </a:r>
            <a:r>
              <a:rPr lang="ru-RU" dirty="0" smtClean="0"/>
              <a:t> </a:t>
            </a:r>
            <a:r>
              <a:rPr lang="ru-RU" b="1" dirty="0" smtClean="0"/>
              <a:t>здоровье</a:t>
            </a:r>
            <a:r>
              <a:rPr lang="ru-RU" dirty="0" smtClean="0"/>
              <a:t>»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         </a:t>
            </a:r>
            <a:r>
              <a:rPr lang="ru-RU" b="1" dirty="0" smtClean="0"/>
              <a:t>средняя</a:t>
            </a:r>
            <a:r>
              <a:rPr lang="ru-RU" dirty="0" smtClean="0"/>
              <a:t> </a:t>
            </a:r>
            <a:r>
              <a:rPr lang="ru-RU" b="1" dirty="0" smtClean="0"/>
              <a:t>группа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Подготовили:</a:t>
            </a:r>
          </a:p>
          <a:p>
            <a:pPr marL="0" indent="0">
              <a:buNone/>
            </a:pPr>
            <a:r>
              <a:rPr lang="ru-RU" dirty="0" smtClean="0"/>
              <a:t>Фомина Н.В, Мякина С.С </a:t>
            </a:r>
          </a:p>
          <a:p>
            <a:pPr marL="0" indent="0">
              <a:buNone/>
            </a:pPr>
            <a:r>
              <a:rPr lang="ru-RU" dirty="0" smtClean="0"/>
              <a:t>(воспитатель, инструктор по физической культуре).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5801" y="1690688"/>
            <a:ext cx="5333999" cy="3920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57334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51948"/>
          </a:xfrm>
        </p:spPr>
        <p:txBody>
          <a:bodyPr/>
          <a:lstStyle/>
          <a:p>
            <a:r>
              <a:rPr lang="ru-RU" dirty="0" smtClean="0"/>
              <a:t>         </a:t>
            </a:r>
            <a:r>
              <a:rPr lang="ru-RU" b="1" i="1" dirty="0" smtClean="0">
                <a:solidFill>
                  <a:srgbClr val="0070C0"/>
                </a:solidFill>
              </a:rPr>
              <a:t>ФИЗКУЛЬТУРНЫЕ ЗАНЯТИЯ</a:t>
            </a:r>
            <a:endParaRPr lang="ru-RU" b="1" i="1" dirty="0">
              <a:solidFill>
                <a:srgbClr val="0070C0"/>
              </a:soli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1812324" y="1507523"/>
            <a:ext cx="3009619" cy="2433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38991" y="1482811"/>
            <a:ext cx="2893887" cy="2397211"/>
          </a:xfrm>
          <a:prstGeom prst="rect">
            <a:avLst/>
          </a:prstGeom>
        </p:spPr>
      </p:pic>
      <p:pic>
        <p:nvPicPr>
          <p:cNvPr id="5" name="Объект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37038" y="4234249"/>
            <a:ext cx="2990335" cy="221456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55027" y="4209535"/>
            <a:ext cx="2866768" cy="2266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6524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02565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C00000"/>
                </a:solidFill>
              </a:rPr>
              <a:t>      ЗАКАЛИВАНИЕ                 </a:t>
            </a:r>
            <a:r>
              <a:rPr lang="ru-RU" b="1" i="1" dirty="0" smtClean="0">
                <a:solidFill>
                  <a:srgbClr val="002060"/>
                </a:solidFill>
              </a:rPr>
              <a:t>ЗДОРОВОЕ ПИТАНИЕ</a:t>
            </a:r>
            <a:endParaRPr lang="ru-RU" b="1" i="1" dirty="0">
              <a:solidFill>
                <a:srgbClr val="00206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67773" y="1738185"/>
            <a:ext cx="4902369" cy="424754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46272" y="1828801"/>
            <a:ext cx="5112327" cy="4135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61371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5182" y="344344"/>
            <a:ext cx="10515600" cy="1068820"/>
          </a:xfrm>
        </p:spPr>
        <p:txBody>
          <a:bodyPr/>
          <a:lstStyle/>
          <a:p>
            <a:r>
              <a:rPr lang="ru-RU" b="1" i="1" dirty="0" smtClean="0">
                <a:solidFill>
                  <a:srgbClr val="7030A0"/>
                </a:solidFill>
              </a:rPr>
              <a:t>                 Гимнастика пробуждения</a:t>
            </a:r>
            <a:endParaRPr lang="ru-RU" b="1" i="1" dirty="0">
              <a:solidFill>
                <a:srgbClr val="7030A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9091" y="1690688"/>
            <a:ext cx="5153891" cy="4486275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29400" y="1711470"/>
            <a:ext cx="5091545" cy="448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83798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31166"/>
          </a:xfrm>
        </p:spPr>
        <p:txBody>
          <a:bodyPr/>
          <a:lstStyle/>
          <a:p>
            <a:r>
              <a:rPr lang="ru-RU" dirty="0" smtClean="0"/>
              <a:t>                    </a:t>
            </a:r>
            <a:r>
              <a:rPr lang="ru-RU" b="1" i="1" dirty="0" smtClean="0">
                <a:solidFill>
                  <a:srgbClr val="FF0000"/>
                </a:solidFill>
              </a:rPr>
              <a:t>Дорожка здоровья</a:t>
            </a:r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83327" y="1496292"/>
            <a:ext cx="8541328" cy="4717472"/>
          </a:xfrm>
        </p:spPr>
      </p:pic>
    </p:spTree>
    <p:extLst>
      <p:ext uri="{BB962C8B-B14F-4D97-AF65-F5344CB8AC3E}">
        <p14:creationId xmlns:p14="http://schemas.microsoft.com/office/powerpoint/2010/main" xmlns="" val="403166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86496" y="2108886"/>
            <a:ext cx="3531544" cy="359852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51373" y="2145842"/>
            <a:ext cx="3534781" cy="3569802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89601"/>
          </a:xfrm>
        </p:spPr>
        <p:txBody>
          <a:bodyPr/>
          <a:lstStyle/>
          <a:p>
            <a:r>
              <a:rPr lang="ru-RU" b="1" i="1" dirty="0" smtClean="0">
                <a:solidFill>
                  <a:srgbClr val="7030A0"/>
                </a:solidFill>
              </a:rPr>
              <a:t>            Игры на воздухе, прогулка  </a:t>
            </a:r>
            <a:endParaRPr lang="ru-RU" b="1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90928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</a:rPr>
              <a:t>        Беседа о здоровом образе жизни</a:t>
            </a:r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73978" y="1985318"/>
            <a:ext cx="4798574" cy="3796227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13838" y="1998955"/>
            <a:ext cx="4410051" cy="383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37503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9742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    </a:t>
            </a:r>
            <a:r>
              <a:rPr lang="ru-RU" b="1" dirty="0" smtClean="0">
                <a:solidFill>
                  <a:srgbClr val="FF0000"/>
                </a:solidFill>
              </a:rPr>
              <a:t>«Скорая </a:t>
            </a:r>
            <a:r>
              <a:rPr lang="ru-RU" b="1" dirty="0" smtClean="0">
                <a:solidFill>
                  <a:srgbClr val="FF0000"/>
                </a:solidFill>
              </a:rPr>
              <a:t>помощь»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3380" y="1919416"/>
            <a:ext cx="4956431" cy="388684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27911" y="1935892"/>
            <a:ext cx="4648484" cy="38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282697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0036" y="2573773"/>
            <a:ext cx="9746673" cy="96026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6600" b="1" dirty="0" smtClean="0">
                <a:solidFill>
                  <a:schemeClr val="accent2">
                    <a:lumMod val="75000"/>
                  </a:schemeClr>
                </a:solidFill>
              </a:rPr>
              <a:t>Спасибо за внимание!</a:t>
            </a:r>
            <a:endParaRPr lang="ru-RU" sz="66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1259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0578" y="962182"/>
            <a:ext cx="10515600" cy="70186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Актуальность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3200" dirty="0" smtClean="0"/>
              <a:t>Самой актуальной на сегодняшний  день является укрепление здоровья детей. Из года в год увеличивается количество детей  не только с врожденными заболеваниями, но и с приобретенными в процессе жизни дефектами здоровья.</a:t>
            </a:r>
          </a:p>
          <a:p>
            <a:pPr marL="0" indent="0">
              <a:buNone/>
            </a:pPr>
            <a:r>
              <a:rPr lang="ru-RU" sz="3200" dirty="0" smtClean="0"/>
              <a:t>В связи  с этим нами был разработан проект </a:t>
            </a:r>
            <a:r>
              <a:rPr lang="ru-RU" sz="3200" dirty="0" smtClean="0"/>
              <a:t>«Сохрани </a:t>
            </a:r>
            <a:r>
              <a:rPr lang="ru-RU" sz="3200" dirty="0" smtClean="0"/>
              <a:t>свое здоровье», девизом которого является «Ты счастлив завтра, если думаешь о здоровье сегодня!»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1444971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</a:rPr>
              <a:t>Тип</a:t>
            </a:r>
            <a:r>
              <a:rPr lang="ru-RU" sz="4000" b="1" dirty="0" smtClean="0"/>
              <a:t> </a:t>
            </a:r>
            <a:r>
              <a:rPr lang="ru-RU" sz="4000" b="1" dirty="0" smtClean="0">
                <a:solidFill>
                  <a:srgbClr val="002060"/>
                </a:solidFill>
              </a:rPr>
              <a:t>проекта</a:t>
            </a:r>
            <a:r>
              <a:rPr lang="ru-RU" sz="4000" b="1" dirty="0" smtClean="0"/>
              <a:t>:</a:t>
            </a:r>
            <a:endParaRPr lang="ru-RU" sz="4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13164"/>
            <a:ext cx="10515600" cy="4763799"/>
          </a:xfrm>
        </p:spPr>
        <p:txBody>
          <a:bodyPr/>
          <a:lstStyle/>
          <a:p>
            <a:r>
              <a:rPr lang="ru-RU" dirty="0" smtClean="0"/>
              <a:t>Познавательно-творческий</a:t>
            </a:r>
          </a:p>
          <a:p>
            <a:r>
              <a:rPr lang="ru-RU" dirty="0" smtClean="0"/>
              <a:t>Групповой</a:t>
            </a:r>
          </a:p>
          <a:p>
            <a:r>
              <a:rPr lang="ru-RU" dirty="0" smtClean="0"/>
              <a:t>Краткосрочный ( март)</a:t>
            </a:r>
          </a:p>
          <a:p>
            <a:pPr marL="0" indent="0">
              <a:buNone/>
            </a:pPr>
            <a:r>
              <a:rPr lang="ru-RU" dirty="0" smtClean="0"/>
              <a:t> Участники: педагоги, дети, родители.</a:t>
            </a:r>
          </a:p>
          <a:p>
            <a:endParaRPr lang="ru-RU" dirty="0" smtClean="0"/>
          </a:p>
          <a:p>
            <a:pPr marL="0" indent="0">
              <a:buNone/>
            </a:pPr>
            <a:r>
              <a:rPr lang="ru-RU" sz="4000" dirty="0" smtClean="0">
                <a:solidFill>
                  <a:srgbClr val="002060"/>
                </a:solidFill>
              </a:rPr>
              <a:t>Цель проекта</a:t>
            </a:r>
            <a:r>
              <a:rPr lang="ru-RU" sz="4000" dirty="0" smtClean="0"/>
              <a:t>:</a:t>
            </a:r>
          </a:p>
          <a:p>
            <a:pPr marL="0" indent="0">
              <a:buNone/>
            </a:pPr>
            <a:r>
              <a:rPr lang="ru-RU" dirty="0" smtClean="0"/>
              <a:t>Формирование представлений </a:t>
            </a:r>
            <a:r>
              <a:rPr lang="ru-RU" dirty="0" smtClean="0"/>
              <a:t>у детей о здоровом  образе жизни,  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умение заботиться о своем здоровье.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14105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77874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Задачи</a:t>
            </a:r>
            <a:r>
              <a:rPr lang="ru-RU" b="1" dirty="0" smtClean="0"/>
              <a:t>: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5636" y="1143000"/>
            <a:ext cx="10938164" cy="5033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3200" b="1" i="1" dirty="0" smtClean="0">
                <a:solidFill>
                  <a:srgbClr val="C00000"/>
                </a:solidFill>
              </a:rPr>
              <a:t>Образовательные</a:t>
            </a:r>
            <a:endParaRPr lang="ru-RU" b="1" dirty="0" smtClean="0"/>
          </a:p>
          <a:p>
            <a:r>
              <a:rPr lang="ru-RU" dirty="0" smtClean="0"/>
              <a:t>Познакомить детей со здоровым образом </a:t>
            </a:r>
            <a:r>
              <a:rPr lang="ru-RU" dirty="0" smtClean="0"/>
              <a:t>жизни.</a:t>
            </a:r>
            <a:endParaRPr lang="ru-RU" dirty="0"/>
          </a:p>
          <a:p>
            <a:r>
              <a:rPr lang="ru-RU" dirty="0" smtClean="0"/>
              <a:t>Рассказать детям о витаминах  и полезных продуктах.</a:t>
            </a:r>
          </a:p>
          <a:p>
            <a:r>
              <a:rPr lang="ru-RU" dirty="0" smtClean="0"/>
              <a:t>Обу</a:t>
            </a:r>
            <a:r>
              <a:rPr lang="ru-RU" dirty="0" smtClean="0"/>
              <a:t>чить </a:t>
            </a:r>
            <a:r>
              <a:rPr lang="ru-RU" dirty="0" smtClean="0"/>
              <a:t>некоторым правилам оказания 1 мед. </a:t>
            </a:r>
            <a:r>
              <a:rPr lang="ru-RU" dirty="0"/>
              <a:t>п</a:t>
            </a:r>
            <a:r>
              <a:rPr lang="ru-RU" dirty="0" smtClean="0"/>
              <a:t>омощи в случае травм.</a:t>
            </a:r>
            <a:endParaRPr lang="ru-RU" dirty="0"/>
          </a:p>
          <a:p>
            <a:pPr marL="0" indent="0">
              <a:buNone/>
            </a:pPr>
            <a:r>
              <a:rPr lang="ru-RU" sz="3200" b="1" i="1" dirty="0" smtClean="0">
                <a:solidFill>
                  <a:srgbClr val="C00000"/>
                </a:solidFill>
              </a:rPr>
              <a:t>Воспитательные</a:t>
            </a:r>
            <a:endParaRPr lang="ru-RU" b="1" dirty="0" smtClean="0"/>
          </a:p>
          <a:p>
            <a:pPr marL="0" indent="0"/>
            <a:r>
              <a:rPr lang="ru-RU" dirty="0" smtClean="0"/>
              <a:t> </a:t>
            </a:r>
            <a:r>
              <a:rPr lang="ru-RU" dirty="0" smtClean="0"/>
              <a:t>Выработать </a:t>
            </a:r>
            <a:r>
              <a:rPr lang="ru-RU" dirty="0" smtClean="0"/>
              <a:t>привычку к ежедневным правилам ухода за телом,    приема  гигиенических процедур.</a:t>
            </a:r>
          </a:p>
          <a:p>
            <a:pPr marL="0" indent="0">
              <a:buNone/>
            </a:pPr>
            <a:r>
              <a:rPr lang="ru-RU" sz="3200" b="1" i="1" dirty="0" smtClean="0">
                <a:solidFill>
                  <a:srgbClr val="C00000"/>
                </a:solidFill>
              </a:rPr>
              <a:t>Развивающие</a:t>
            </a:r>
            <a:endParaRPr lang="ru-RU" b="1" dirty="0" smtClean="0"/>
          </a:p>
          <a:p>
            <a:pPr marL="0" indent="0"/>
            <a:r>
              <a:rPr lang="ru-RU" dirty="0" smtClean="0"/>
              <a:t>Формировать навыки ухода за телом, создавать условия для закаливания.    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10080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23562"/>
            <a:ext cx="10515600" cy="1325563"/>
          </a:xfrm>
        </p:spPr>
        <p:txBody>
          <a:bodyPr/>
          <a:lstStyle/>
          <a:p>
            <a:r>
              <a:rPr lang="ru-RU" b="1" dirty="0" smtClean="0">
                <a:solidFill>
                  <a:schemeClr val="accent6"/>
                </a:solidFill>
              </a:rPr>
              <a:t>Ожидаемый </a:t>
            </a:r>
            <a:r>
              <a:rPr lang="ru-RU" b="1" dirty="0" smtClean="0">
                <a:solidFill>
                  <a:schemeClr val="accent6"/>
                </a:solidFill>
              </a:rPr>
              <a:t>результат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Иметь простейшие представления о мероприятиях, направленных на укрепление здоровья </a:t>
            </a:r>
            <a:r>
              <a:rPr lang="ru-RU" dirty="0" smtClean="0"/>
              <a:t>(соблюдение </a:t>
            </a:r>
            <a:r>
              <a:rPr lang="ru-RU" dirty="0" smtClean="0"/>
              <a:t>режима, правильное питание , чистота тела, спорт).</a:t>
            </a:r>
          </a:p>
          <a:p>
            <a:r>
              <a:rPr lang="ru-RU" dirty="0" smtClean="0"/>
              <a:t>Приобретенные навыки  помогут осознанно выбрать здоровый образ жизни, что позволит снизить заболеваемость  детей.</a:t>
            </a:r>
          </a:p>
          <a:p>
            <a:r>
              <a:rPr lang="ru-RU" dirty="0" smtClean="0"/>
              <a:t>Повышение речевой активности, активизации словаря.</a:t>
            </a:r>
          </a:p>
          <a:p>
            <a:r>
              <a:rPr lang="ru-RU" dirty="0" smtClean="0"/>
              <a:t>Повысится заинтересованность родителей в ведении здорового образа жизни своего ребенка.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33303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44344"/>
            <a:ext cx="10515600" cy="923348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Этапы </a:t>
            </a:r>
            <a:r>
              <a:rPr lang="ru-RU" b="1" dirty="0" smtClean="0">
                <a:solidFill>
                  <a:srgbClr val="C00000"/>
                </a:solidFill>
              </a:rPr>
              <a:t>проекта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67692"/>
            <a:ext cx="10515600" cy="505474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3500" b="1" i="1" dirty="0" smtClean="0">
                <a:solidFill>
                  <a:srgbClr val="002060"/>
                </a:solidFill>
              </a:rPr>
              <a:t>Подготовительный:</a:t>
            </a:r>
          </a:p>
          <a:p>
            <a:pPr marL="0" indent="0">
              <a:buNone/>
            </a:pPr>
            <a:r>
              <a:rPr lang="ru-RU" sz="3500" b="1" i="1" dirty="0" smtClean="0">
                <a:solidFill>
                  <a:srgbClr val="002060"/>
                </a:solidFill>
              </a:rPr>
              <a:t>Цель: </a:t>
            </a:r>
            <a:r>
              <a:rPr lang="ru-RU" sz="3000" dirty="0" smtClean="0"/>
              <a:t>Формирование </a:t>
            </a:r>
            <a:r>
              <a:rPr lang="ru-RU" sz="3000" dirty="0" smtClean="0"/>
              <a:t>мотива к предстоящей </a:t>
            </a:r>
            <a:r>
              <a:rPr lang="ru-RU" sz="3000" dirty="0" smtClean="0"/>
              <a:t>деятельности.</a:t>
            </a:r>
            <a:endParaRPr lang="ru-RU" sz="3000" dirty="0" smtClean="0"/>
          </a:p>
          <a:p>
            <a:pPr marL="0" indent="0">
              <a:buNone/>
            </a:pPr>
            <a:r>
              <a:rPr lang="ru-RU" sz="3000" b="1" dirty="0" smtClean="0"/>
              <a:t>Задачи:</a:t>
            </a:r>
          </a:p>
          <a:p>
            <a:r>
              <a:rPr lang="ru-RU" sz="3000" dirty="0" smtClean="0"/>
              <a:t>Определить цель и задачи проекта</a:t>
            </a:r>
          </a:p>
          <a:p>
            <a:r>
              <a:rPr lang="ru-RU" sz="3000" dirty="0" smtClean="0"/>
              <a:t>Обсуждение цели и задач  с участниками проекта</a:t>
            </a:r>
          </a:p>
          <a:p>
            <a:r>
              <a:rPr lang="ru-RU" sz="3000" dirty="0" smtClean="0"/>
              <a:t>Подбор методической и научно- популярной литературы по теме</a:t>
            </a:r>
          </a:p>
          <a:p>
            <a:r>
              <a:rPr lang="ru-RU" sz="3000" dirty="0" smtClean="0"/>
              <a:t>Подбор демонстрационного материала</a:t>
            </a:r>
          </a:p>
          <a:p>
            <a:r>
              <a:rPr lang="ru-RU" sz="3000" dirty="0" smtClean="0"/>
              <a:t>Составление плана по организации детской деятельности</a:t>
            </a:r>
          </a:p>
          <a:p>
            <a:r>
              <a:rPr lang="ru-RU" sz="3000" dirty="0" smtClean="0"/>
              <a:t>Ознакомление родителей с темой и задачами проекта</a:t>
            </a:r>
          </a:p>
          <a:p>
            <a:r>
              <a:rPr lang="ru-RU" sz="3000" dirty="0" smtClean="0"/>
              <a:t>Сбор фотографий детей, занимающихся дома физкультурой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xmlns="" val="3048153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Практический этап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3200" b="1" i="1" dirty="0" smtClean="0"/>
              <a:t>Цель</a:t>
            </a:r>
            <a:r>
              <a:rPr lang="ru-RU" b="1" dirty="0" smtClean="0"/>
              <a:t>:</a:t>
            </a:r>
            <a:r>
              <a:rPr lang="ru-RU" dirty="0" smtClean="0"/>
              <a:t> Воспитывать </a:t>
            </a:r>
            <a:r>
              <a:rPr lang="ru-RU" dirty="0" smtClean="0"/>
              <a:t>желание у детей заниматься физическими  упражнениями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sz="3200" b="1" i="1" dirty="0" smtClean="0"/>
              <a:t>Задачи</a:t>
            </a:r>
            <a:r>
              <a:rPr lang="ru-RU" b="1" dirty="0" smtClean="0"/>
              <a:t>:</a:t>
            </a:r>
          </a:p>
          <a:p>
            <a:r>
              <a:rPr lang="ru-RU" dirty="0" smtClean="0"/>
              <a:t>Уточнение знаний у детей о здоровом образе жизни</a:t>
            </a:r>
          </a:p>
          <a:p>
            <a:r>
              <a:rPr lang="ru-RU" dirty="0" smtClean="0"/>
              <a:t>Активизация словаря по теме «ЗОЖ»</a:t>
            </a:r>
          </a:p>
          <a:p>
            <a:r>
              <a:rPr lang="ru-RU" dirty="0" smtClean="0"/>
              <a:t>Вовлечение родителей в сотрудничество с воспитателем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36842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60500"/>
          </a:xfrm>
        </p:spPr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rgbClr val="002060"/>
                </a:solidFill>
              </a:rPr>
              <a:t>Подбор методической литературы, дидактических игр, художественной литературы</a:t>
            </a:r>
            <a:endParaRPr lang="ru-RU" sz="3600" b="1" i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953" y="1619678"/>
            <a:ext cx="10855036" cy="50323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500" b="1" i="1" dirty="0" smtClean="0">
                <a:solidFill>
                  <a:srgbClr val="C00000"/>
                </a:solidFill>
              </a:rPr>
              <a:t>Беседы</a:t>
            </a:r>
            <a:r>
              <a:rPr lang="ru-RU" dirty="0" smtClean="0"/>
              <a:t>:</a:t>
            </a:r>
          </a:p>
          <a:p>
            <a:r>
              <a:rPr lang="ru-RU" dirty="0" smtClean="0"/>
              <a:t>«Что такое здоровье?», «Зачем нужна зарядка и физкультура?», «Где живут витамины?»,  «Здоровые зубы и уход за ними», «Что  у вас внутри», «Полезные продукты», «Правила личной гигиены»</a:t>
            </a:r>
            <a:endParaRPr lang="ru-RU" dirty="0"/>
          </a:p>
          <a:p>
            <a:r>
              <a:rPr lang="ru-RU" dirty="0"/>
              <a:t> </a:t>
            </a:r>
            <a:r>
              <a:rPr lang="ru-RU" dirty="0" smtClean="0"/>
              <a:t>   Заучивание </a:t>
            </a:r>
            <a:r>
              <a:rPr lang="ru-RU" dirty="0" smtClean="0"/>
              <a:t>стихотворений</a:t>
            </a:r>
            <a:endParaRPr lang="ru-RU" dirty="0" smtClean="0"/>
          </a:p>
          <a:p>
            <a:r>
              <a:rPr lang="ru-RU" dirty="0"/>
              <a:t> </a:t>
            </a:r>
            <a:r>
              <a:rPr lang="ru-RU" dirty="0" smtClean="0"/>
              <a:t>   Загадки</a:t>
            </a:r>
          </a:p>
          <a:p>
            <a:r>
              <a:rPr lang="ru-RU" dirty="0" smtClean="0"/>
              <a:t>  Чтение художественной литературы</a:t>
            </a:r>
            <a:r>
              <a:rPr lang="ru-RU" dirty="0" smtClean="0"/>
              <a:t>:«</a:t>
            </a:r>
            <a:r>
              <a:rPr lang="ru-RU" dirty="0"/>
              <a:t>Сказка про то, как белка всех зверей приучила к зарядке», «Волшебные витамины для Винни Пуха», «Случай на Южном полюсе», «Зубик-зазнайка», «Твой носовой- платок», «Как Миша Маша учились мыть руки», «Друзья здоровья», «Необычный огород», «Про умное здоровье».</a:t>
            </a:r>
          </a:p>
        </p:txBody>
      </p:sp>
    </p:spTree>
    <p:extLst>
      <p:ext uri="{BB962C8B-B14F-4D97-AF65-F5344CB8AC3E}">
        <p14:creationId xmlns:p14="http://schemas.microsoft.com/office/powerpoint/2010/main" xmlns="" val="1801019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1362" y="768228"/>
            <a:ext cx="1093984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rgbClr val="7030A0"/>
                </a:solidFill>
              </a:rPr>
              <a:t>Дидактические игры:</a:t>
            </a:r>
          </a:p>
          <a:p>
            <a:r>
              <a:rPr lang="ru-RU" sz="2800" dirty="0" smtClean="0"/>
              <a:t>«Веселая гимнастика», Посмотри и запомни», «Волшебная вата»,</a:t>
            </a:r>
          </a:p>
          <a:p>
            <a:r>
              <a:rPr lang="ru-RU" sz="2800" dirty="0" smtClean="0"/>
              <a:t>«Узнай по вкусу», «Что полезно», «Научись быть сильным», «Как вырасти здоровым»,  «Найди опасные предметы»</a:t>
            </a:r>
          </a:p>
          <a:p>
            <a:endParaRPr lang="ru-RU" sz="2800" i="1" dirty="0" smtClean="0">
              <a:solidFill>
                <a:srgbClr val="FF0000"/>
              </a:solidFill>
            </a:endParaRPr>
          </a:p>
          <a:p>
            <a:r>
              <a:rPr lang="ru-RU" sz="2800" i="1" dirty="0" smtClean="0">
                <a:solidFill>
                  <a:srgbClr val="FF0000"/>
                </a:solidFill>
              </a:rPr>
              <a:t>Заключительный </a:t>
            </a:r>
            <a:r>
              <a:rPr lang="ru-RU" sz="2800" i="1" dirty="0" smtClean="0">
                <a:solidFill>
                  <a:srgbClr val="FF0000"/>
                </a:solidFill>
              </a:rPr>
              <a:t>этап: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/>
              <a:t>Анализ проектной деятельности  и оценка результатов эффективности данного проекта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/>
              <a:t>Спортивное развлечение «Здоровье – это важно»</a:t>
            </a:r>
            <a:endParaRPr lang="ru-RU" sz="2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366</TotalTime>
  <Words>539</Words>
  <Application>Microsoft Office PowerPoint</Application>
  <PresentationFormat>Произвольный</PresentationFormat>
  <Paragraphs>74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                                                   ПРОЕКТ</vt:lpstr>
      <vt:lpstr>Актуальность </vt:lpstr>
      <vt:lpstr>Тип проекта:</vt:lpstr>
      <vt:lpstr>Задачи:</vt:lpstr>
      <vt:lpstr>Ожидаемый результат</vt:lpstr>
      <vt:lpstr>Этапы проекта</vt:lpstr>
      <vt:lpstr>Практический этап:</vt:lpstr>
      <vt:lpstr>Подбор методической литературы, дидактических игр, художественной литературы</vt:lpstr>
      <vt:lpstr>Слайд 9</vt:lpstr>
      <vt:lpstr>         ФИЗКУЛЬТУРНЫЕ ЗАНЯТИЯ</vt:lpstr>
      <vt:lpstr>      ЗАКАЛИВАНИЕ                 ЗДОРОВОЕ ПИТАНИЕ</vt:lpstr>
      <vt:lpstr>                 Гимнастика пробуждения</vt:lpstr>
      <vt:lpstr>                    Дорожка здоровья</vt:lpstr>
      <vt:lpstr>            Игры на воздухе, прогулка  </vt:lpstr>
      <vt:lpstr>        Беседа о здоровом образе жизни</vt:lpstr>
      <vt:lpstr>    «Скорая помощь»</vt:lpstr>
      <vt:lpstr>Слайд 17</vt:lpstr>
    </vt:vector>
  </TitlesOfParts>
  <Company>diakov.net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</dc:title>
  <dc:creator>RePack by Diakov</dc:creator>
  <cp:lastModifiedBy>Ladushki10</cp:lastModifiedBy>
  <cp:revision>42</cp:revision>
  <dcterms:created xsi:type="dcterms:W3CDTF">2021-03-21T12:55:07Z</dcterms:created>
  <dcterms:modified xsi:type="dcterms:W3CDTF">2021-04-15T12:30:09Z</dcterms:modified>
</cp:coreProperties>
</file>